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sldIdLst>
    <p:sldId id="256" r:id="rId3"/>
    <p:sldId id="278" r:id="rId4"/>
    <p:sldId id="269" r:id="rId5"/>
    <p:sldId id="279" r:id="rId6"/>
    <p:sldId id="308" r:id="rId7"/>
    <p:sldId id="309" r:id="rId8"/>
    <p:sldId id="310" r:id="rId9"/>
    <p:sldId id="311" r:id="rId10"/>
    <p:sldId id="320" r:id="rId11"/>
    <p:sldId id="321" r:id="rId12"/>
    <p:sldId id="319" r:id="rId13"/>
    <p:sldId id="312" r:id="rId14"/>
    <p:sldId id="313" r:id="rId15"/>
    <p:sldId id="315" r:id="rId16"/>
    <p:sldId id="354" r:id="rId17"/>
    <p:sldId id="314" r:id="rId18"/>
    <p:sldId id="322" r:id="rId19"/>
    <p:sldId id="323" r:id="rId20"/>
    <p:sldId id="324" r:id="rId21"/>
    <p:sldId id="326" r:id="rId22"/>
    <p:sldId id="330" r:id="rId23"/>
    <p:sldId id="329" r:id="rId24"/>
    <p:sldId id="332" r:id="rId25"/>
    <p:sldId id="316" r:id="rId26"/>
    <p:sldId id="327" r:id="rId27"/>
    <p:sldId id="328" r:id="rId28"/>
    <p:sldId id="272" r:id="rId29"/>
    <p:sldId id="337" r:id="rId30"/>
    <p:sldId id="338" r:id="rId31"/>
    <p:sldId id="339" r:id="rId32"/>
    <p:sldId id="340" r:id="rId33"/>
    <p:sldId id="335" r:id="rId34"/>
    <p:sldId id="355" r:id="rId35"/>
    <p:sldId id="356" r:id="rId36"/>
    <p:sldId id="357" r:id="rId37"/>
    <p:sldId id="358" r:id="rId38"/>
    <p:sldId id="359" r:id="rId39"/>
    <p:sldId id="344" r:id="rId40"/>
    <p:sldId id="343" r:id="rId41"/>
    <p:sldId id="345" r:id="rId42"/>
    <p:sldId id="346" r:id="rId43"/>
    <p:sldId id="347" r:id="rId44"/>
    <p:sldId id="349" r:id="rId45"/>
    <p:sldId id="350" r:id="rId46"/>
    <p:sldId id="351" r:id="rId47"/>
    <p:sldId id="352" r:id="rId48"/>
    <p:sldId id="353" r:id="rId49"/>
    <p:sldId id="342" r:id="rId50"/>
    <p:sldId id="331" r:id="rId51"/>
    <p:sldId id="341" r:id="rId52"/>
    <p:sldId id="305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39" autoAdjust="0"/>
  </p:normalViewPr>
  <p:slideViewPr>
    <p:cSldViewPr snapToGrid="0">
      <p:cViewPr>
        <p:scale>
          <a:sx n="66" d="100"/>
          <a:sy n="66" d="100"/>
        </p:scale>
        <p:origin x="-80" y="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 461 University of Washington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7620000" cy="477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7924800" y="2340453"/>
            <a:ext cx="36576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9318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 461 University of Washington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7620000" cy="477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4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 461 University of Washington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7620000" cy="447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7924800" y="2340453"/>
            <a:ext cx="36576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5401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 461 University of Washington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7620000" cy="447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1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9400"/>
            <a:ext cx="11582400" cy="1143000"/>
          </a:xfrm>
        </p:spPr>
        <p:txBody>
          <a:bodyPr>
            <a:normAutofit/>
          </a:bodyPr>
          <a:lstStyle>
            <a:lvl1pPr>
              <a:defRPr sz="5900"/>
            </a:lvl1pPr>
          </a:lstStyle>
          <a:p>
            <a:r>
              <a:rPr lang="en-US" dirty="0" smtClean="0"/>
              <a:t>Introduction to Computer Networks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14400" y="2209800"/>
            <a:ext cx="7010400" cy="2032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>
            <a:spLocks/>
          </p:cNvSpPr>
          <p:nvPr userDrawn="1"/>
        </p:nvSpPr>
        <p:spPr>
          <a:xfrm>
            <a:off x="7924800" y="2340453"/>
            <a:ext cx="36576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16001" y="3835400"/>
            <a:ext cx="5900865" cy="1248253"/>
            <a:chOff x="1204264" y="3301954"/>
            <a:chExt cx="4425649" cy="936190"/>
          </a:xfrm>
        </p:grpSpPr>
        <p:pic>
          <p:nvPicPr>
            <p:cNvPr id="10" name="Picture 6" descr="http://www.engr.washington.edu/sites/default/files/mycoe/marcom/uw/signature_left/UW.Signature_left_smal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64" y="3892522"/>
              <a:ext cx="4425649" cy="34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726234" y="3301954"/>
              <a:ext cx="3870290" cy="5924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spcAft>
                  <a:spcPts val="400"/>
                </a:spcAft>
              </a:pPr>
              <a:r>
                <a:rPr lang="en-US" sz="210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David Wetherall  (djw@uw.edu)</a:t>
              </a:r>
            </a:p>
            <a:p>
              <a:pPr defTabSz="1219170">
                <a:spcAft>
                  <a:spcPts val="400"/>
                </a:spcAft>
              </a:pPr>
              <a:r>
                <a:rPr lang="en-US" sz="210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Professor of Computer Science &amp; Engineering</a:t>
              </a:r>
              <a:endPara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2" name="Picture 8" descr="http://www.cs.washington.edu/images/logo/CSElogo2_14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64" y="3362118"/>
              <a:ext cx="502920" cy="50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"/>
          <p:cNvSpPr txBox="1">
            <a:spLocks/>
          </p:cNvSpPr>
          <p:nvPr userDrawn="1"/>
        </p:nvSpPr>
        <p:spPr>
          <a:xfrm>
            <a:off x="304800" y="279400"/>
            <a:ext cx="115824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z="5900" dirty="0" smtClean="0"/>
              <a:t>Introduction to Computer Networks</a:t>
            </a:r>
            <a:endParaRPr lang="en-US" sz="5900" dirty="0"/>
          </a:p>
        </p:txBody>
      </p:sp>
    </p:spTree>
    <p:extLst>
      <p:ext uri="{BB962C8B-B14F-4D97-AF65-F5344CB8AC3E}">
        <p14:creationId xmlns:p14="http://schemas.microsoft.com/office/powerpoint/2010/main" val="274727763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01800"/>
            <a:ext cx="11582400" cy="4267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 461 University of Washington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175248"/>
            <a:ext cx="12192000" cy="682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Extent of subtitles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4115710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 461 University of Washington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6012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 461 University of Washington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182973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01800"/>
            <a:ext cx="11582400" cy="4267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 461 University of Washington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3617461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 461 University of Washington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7922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 461 University of Washington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8468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3037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3037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 461 University of Washington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556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 461 University of Washington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5305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 461 University of Washington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556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 461 University of Washington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1733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 461 University of Washington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2008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 461 University of Washington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6516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 461 University of Washington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66682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 461 University of Washington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463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20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9"/>
            <a:ext cx="115824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43037"/>
            <a:ext cx="115824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375400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 461 University of Washington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9200" y="6375400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7CA9478-788D-42C7-BC35-88005760C6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50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</p:sldLayoutIdLst>
  <p:hf hd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rgbClr val="FF0000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4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3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shop.oreilly.com/product/9780596807740.do" TargetMode="External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urses.cs.washington.edu/courses/csep552/13sp/video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dcvault.com/play/1014345/I-Shot-You-First-Networking" TargetMode="External"/><Relationship Id="rId3" Type="http://schemas.openxmlformats.org/officeDocument/2006/relationships/image" Target="../media/image1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461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FINAL EXAM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57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terminal problem</a:t>
            </a:r>
            <a:endParaRPr lang="en-US" dirty="0"/>
          </a:p>
        </p:txBody>
      </p:sp>
      <p:pic>
        <p:nvPicPr>
          <p:cNvPr id="8" name="Picture 7" descr="hidden_term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66" y="4038391"/>
            <a:ext cx="8490757" cy="26199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6633" y="2116815"/>
            <a:ext cx="9389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Issue that can cause wireless interference</a:t>
            </a:r>
          </a:p>
          <a:p>
            <a:pPr marL="285750" indent="-285750">
              <a:buFont typeface="Arial"/>
              <a:buChar char="•"/>
            </a:pPr>
            <a:r>
              <a:rPr lang="en-US" sz="2800" b="1" dirty="0" smtClean="0"/>
              <a:t>Bonus Question</a:t>
            </a:r>
            <a:r>
              <a:rPr lang="en-US" sz="2800" dirty="0" smtClean="0"/>
              <a:t>: what are some ways to mitigate this?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RTS/CTS, power increases, and relocating the node/obstacles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596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 ring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62865"/>
            <a:ext cx="10131425" cy="4464556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Nodes are arranged in a ring</a:t>
            </a:r>
          </a:p>
          <a:p>
            <a:r>
              <a:rPr lang="en-US" sz="2400" dirty="0" smtClean="0"/>
              <a:t>Nodes take turns, passing around a token</a:t>
            </a:r>
          </a:p>
          <a:p>
            <a:r>
              <a:rPr lang="en-US" sz="2400" dirty="0" smtClean="0"/>
              <a:t>The node with the token can talk</a:t>
            </a:r>
          </a:p>
          <a:p>
            <a:r>
              <a:rPr lang="en-US" sz="2400" dirty="0" smtClean="0"/>
              <a:t>If a token hasn’t been seen recently, it </a:t>
            </a:r>
            <a:r>
              <a:rPr lang="en-US" sz="2400" dirty="0" smtClean="0"/>
              <a:t>may</a:t>
            </a:r>
            <a:br>
              <a:rPr lang="en-US" sz="2400" dirty="0" smtClean="0"/>
            </a:br>
            <a:r>
              <a:rPr lang="en-US" sz="2400" dirty="0" smtClean="0"/>
              <a:t>have </a:t>
            </a:r>
            <a:r>
              <a:rPr lang="en-US" sz="2400" dirty="0" smtClean="0"/>
              <a:t>been lost</a:t>
            </a:r>
          </a:p>
          <a:p>
            <a:r>
              <a:rPr lang="en-US" sz="2400" dirty="0" smtClean="0"/>
              <a:t>When a new token needs to be generated, one node (the “active monitor”) regenerates it</a:t>
            </a:r>
          </a:p>
          <a:p>
            <a:r>
              <a:rPr lang="en-US" sz="2400" dirty="0" smtClean="0"/>
              <a:t>If this fails, stations will contend to be the new active monitor</a:t>
            </a:r>
          </a:p>
          <a:p>
            <a:r>
              <a:rPr lang="en-US" sz="2400" b="1" dirty="0" smtClean="0"/>
              <a:t>Bonus Question</a:t>
            </a:r>
            <a:r>
              <a:rPr lang="en-US" sz="2400" dirty="0" smtClean="0"/>
              <a:t>: How do you determine who gets to be the new active monitor?</a:t>
            </a:r>
          </a:p>
          <a:p>
            <a:pPr lvl="1"/>
            <a:r>
              <a:rPr lang="en-US" sz="2200" dirty="0" smtClean="0"/>
              <a:t>Node with the highest MAC address wins.</a:t>
            </a:r>
            <a:endParaRPr lang="en-US" sz="22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76" y="1023817"/>
            <a:ext cx="5404773" cy="304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49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 </a:t>
            </a:r>
            <a:r>
              <a:rPr lang="en-US" dirty="0" smtClean="0"/>
              <a:t>hubs and 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6722240" cy="364913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Bonus question</a:t>
            </a:r>
            <a:r>
              <a:rPr lang="en-US" sz="2800" dirty="0" smtClean="0"/>
              <a:t>: what’s the difference between a switch and a hub?</a:t>
            </a:r>
          </a:p>
          <a:p>
            <a:pPr lvl="1"/>
            <a:r>
              <a:rPr lang="en-US" sz="2600" dirty="0" smtClean="0"/>
              <a:t>Hubs are logically equivalent to a long cable</a:t>
            </a:r>
          </a:p>
          <a:p>
            <a:pPr lvl="1"/>
            <a:r>
              <a:rPr lang="en-US" sz="2600" dirty="0" smtClean="0"/>
              <a:t>Switches keep wires separate 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987" y="1347064"/>
            <a:ext cx="5369013" cy="335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5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 </a:t>
            </a:r>
            <a:r>
              <a:rPr lang="en-US" dirty="0" err="1" smtClean="0"/>
              <a:t>BRidging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61311"/>
            <a:ext cx="10131425" cy="36491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Allows two or more network segments to</a:t>
            </a:r>
            <a:br>
              <a:rPr lang="en-US" sz="2800" dirty="0" smtClean="0"/>
            </a:br>
            <a:r>
              <a:rPr lang="en-US" sz="2800" dirty="0" smtClean="0"/>
              <a:t>create an aggregate network</a:t>
            </a:r>
          </a:p>
          <a:p>
            <a:r>
              <a:rPr lang="en-US" sz="2800" dirty="0" smtClean="0"/>
              <a:t>Simply forward received frames (as opposed to routers, which route them)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849" y="1116138"/>
            <a:ext cx="3984810" cy="297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0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 tree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Creates a loop-free connected graph for bridges to communicate</a:t>
            </a:r>
            <a:endParaRPr lang="en-US" sz="2800" dirty="0"/>
          </a:p>
          <a:p>
            <a:r>
              <a:rPr lang="en-US" sz="2800" dirty="0" smtClean="0"/>
              <a:t>Node with lowest MAC is root; low MAC addresses break ties</a:t>
            </a:r>
          </a:p>
          <a:p>
            <a:r>
              <a:rPr lang="en-US" sz="2800" dirty="0" smtClean="0"/>
              <a:t>Each node remembers shortest path to the root it sees</a:t>
            </a: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8516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 tree poem: “</a:t>
            </a:r>
            <a:r>
              <a:rPr lang="en-US" dirty="0" err="1" smtClean="0"/>
              <a:t>Algorhyme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400" dirty="0"/>
              <a:t>I think that I shall never see</a:t>
            </a:r>
          </a:p>
          <a:p>
            <a:pPr marL="0" indent="0">
              <a:buNone/>
            </a:pPr>
            <a:r>
              <a:rPr lang="en-US" sz="2400" dirty="0"/>
              <a:t>A graph more lovely than a tree.</a:t>
            </a:r>
          </a:p>
          <a:p>
            <a:pPr marL="0" indent="0">
              <a:buNone/>
            </a:pPr>
            <a:r>
              <a:rPr lang="en-US" sz="2400" dirty="0"/>
              <a:t>A tree whose crucial property</a:t>
            </a:r>
          </a:p>
          <a:p>
            <a:pPr marL="0" indent="0">
              <a:buNone/>
            </a:pPr>
            <a:r>
              <a:rPr lang="en-US" sz="2400" dirty="0"/>
              <a:t>Is loop-free connectivity.</a:t>
            </a:r>
          </a:p>
          <a:p>
            <a:pPr marL="0" indent="0">
              <a:buNone/>
            </a:pPr>
            <a:r>
              <a:rPr lang="en-US" sz="2400" dirty="0"/>
              <a:t>A tree that must be sure to span</a:t>
            </a:r>
          </a:p>
          <a:p>
            <a:pPr marL="0" indent="0">
              <a:buNone/>
            </a:pPr>
            <a:r>
              <a:rPr lang="en-US" sz="2400" dirty="0"/>
              <a:t>So packets can reach every LAN.</a:t>
            </a:r>
          </a:p>
          <a:p>
            <a:pPr marL="0" indent="0">
              <a:buNone/>
            </a:pPr>
            <a:r>
              <a:rPr lang="en-US" sz="2400" dirty="0"/>
              <a:t>First, the root must be selected.</a:t>
            </a:r>
          </a:p>
          <a:p>
            <a:pPr marL="0" indent="0">
              <a:buNone/>
            </a:pPr>
            <a:r>
              <a:rPr lang="en-US" sz="2400" dirty="0"/>
              <a:t>By ID, it is elected.</a:t>
            </a:r>
          </a:p>
          <a:p>
            <a:pPr marL="0" indent="0">
              <a:buNone/>
            </a:pPr>
            <a:r>
              <a:rPr lang="en-US" sz="2400" dirty="0"/>
              <a:t>Least-cost paths from root are traced.</a:t>
            </a:r>
          </a:p>
          <a:p>
            <a:pPr marL="0" indent="0">
              <a:buNone/>
            </a:pPr>
            <a:r>
              <a:rPr lang="en-US" sz="2400" dirty="0"/>
              <a:t>In the tree, these paths are placed.</a:t>
            </a:r>
          </a:p>
          <a:p>
            <a:pPr marL="0" indent="0">
              <a:buNone/>
            </a:pPr>
            <a:r>
              <a:rPr lang="en-US" sz="2400" dirty="0"/>
              <a:t>A mesh is made by folks like me,</a:t>
            </a:r>
          </a:p>
          <a:p>
            <a:pPr marL="0" indent="0">
              <a:buNone/>
            </a:pPr>
            <a:r>
              <a:rPr lang="en-US" sz="2400" dirty="0"/>
              <a:t>Then bridges find a spanning tree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-</a:t>
            </a:r>
            <a:r>
              <a:rPr lang="en-US" sz="2400" dirty="0" err="1" smtClean="0"/>
              <a:t>Radia</a:t>
            </a:r>
            <a:r>
              <a:rPr lang="en-US" sz="2400" dirty="0" smtClean="0"/>
              <a:t> Perlman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625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Store a serial number or other small amount of data</a:t>
            </a:r>
          </a:p>
          <a:p>
            <a:r>
              <a:rPr lang="en-US" sz="2800" dirty="0" smtClean="0"/>
              <a:t>Passive tags: reflect back radio waves </a:t>
            </a:r>
          </a:p>
          <a:p>
            <a:r>
              <a:rPr lang="en-US" sz="2800" dirty="0" smtClean="0"/>
              <a:t>Active tags: broadcast signals when woken up by nearby readers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303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Distributed algorithm to determine efficient paths in a network</a:t>
            </a:r>
          </a:p>
          <a:p>
            <a:r>
              <a:rPr lang="en-US" sz="2800" dirty="0" smtClean="0"/>
              <a:t>Distributed </a:t>
            </a:r>
            <a:r>
              <a:rPr lang="en-US" sz="2800" dirty="0" smtClean="0"/>
              <a:t>approach</a:t>
            </a:r>
          </a:p>
          <a:p>
            <a:pPr lvl="1"/>
            <a:r>
              <a:rPr lang="en-US" sz="2800" dirty="0" smtClean="0"/>
              <a:t>Distance vector algorithm</a:t>
            </a:r>
          </a:p>
          <a:p>
            <a:pPr lvl="1"/>
            <a:r>
              <a:rPr lang="en-US" sz="2800" dirty="0" smtClean="0"/>
              <a:t>Link-state </a:t>
            </a:r>
            <a:r>
              <a:rPr lang="en-US" sz="2800" dirty="0" smtClean="0"/>
              <a:t>algorithm</a:t>
            </a:r>
          </a:p>
        </p:txBody>
      </p:sp>
    </p:spTree>
    <p:extLst>
      <p:ext uri="{BB962C8B-B14F-4D97-AF65-F5344CB8AC3E}">
        <p14:creationId xmlns:p14="http://schemas.microsoft.com/office/powerpoint/2010/main" val="318210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Vector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Uses Bellman-Ford algorithm</a:t>
            </a:r>
          </a:p>
          <a:p>
            <a:r>
              <a:rPr lang="en-US" sz="2800" dirty="0" smtClean="0"/>
              <a:t>Each node maintains a table of the shortest path to each node through each node</a:t>
            </a:r>
          </a:p>
          <a:p>
            <a:r>
              <a:rPr lang="en-US" sz="2800" dirty="0" smtClean="0"/>
              <a:t>Nodes send their full routing table to their neighbors only</a:t>
            </a:r>
          </a:p>
          <a:p>
            <a:r>
              <a:rPr lang="en-US" sz="2800" dirty="0" smtClean="0"/>
              <a:t>When a node receives tables from its neighbors, it recalculates the shortest paths</a:t>
            </a:r>
          </a:p>
          <a:p>
            <a:r>
              <a:rPr lang="en-US" sz="2800" dirty="0" smtClean="0"/>
              <a:t>Algorithm stops when all of the routing tables have converged</a:t>
            </a:r>
          </a:p>
          <a:p>
            <a:r>
              <a:rPr lang="en-US" sz="2800" dirty="0" smtClean="0"/>
              <a:t>Requires lots of space for routing table storage</a:t>
            </a:r>
          </a:p>
        </p:txBody>
      </p:sp>
    </p:spTree>
    <p:extLst>
      <p:ext uri="{BB962C8B-B14F-4D97-AF65-F5344CB8AC3E}">
        <p14:creationId xmlns:p14="http://schemas.microsoft.com/office/powerpoint/2010/main" val="200222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Link-state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Each node floods out packets identifying its neighbors and the metrics for the link with each neighbor (its “link state”)</a:t>
            </a:r>
          </a:p>
          <a:p>
            <a:r>
              <a:rPr lang="en-US" sz="2400" dirty="0" smtClean="0"/>
              <a:t>Nodes construct a map of network connectivity</a:t>
            </a:r>
          </a:p>
          <a:p>
            <a:r>
              <a:rPr lang="en-US" sz="2400" dirty="0" smtClean="0"/>
              <a:t>Nodes calculate the shortest path to every possible destination (usually with </a:t>
            </a:r>
            <a:r>
              <a:rPr lang="en-US" sz="2400" dirty="0" err="1" smtClean="0"/>
              <a:t>Dijkstra’s</a:t>
            </a:r>
            <a:r>
              <a:rPr lang="en-US" sz="2400" dirty="0" smtClean="0"/>
              <a:t> algorithm)</a:t>
            </a:r>
          </a:p>
          <a:p>
            <a:r>
              <a:rPr lang="en-US" sz="2400" dirty="0" smtClean="0"/>
              <a:t>These paths are put into a routing table</a:t>
            </a:r>
          </a:p>
          <a:p>
            <a:r>
              <a:rPr lang="en-US" sz="2400" dirty="0" smtClean="0"/>
              <a:t>Requires more processing power/logic to calculate link properties/metrics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084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yourself to snacks</a:t>
            </a:r>
            <a:endParaRPr lang="en-US" dirty="0"/>
          </a:p>
        </p:txBody>
      </p:sp>
      <p:pic>
        <p:nvPicPr>
          <p:cNvPr id="1026" name="Picture 2" descr="http://www.photogic.com/wp-content/uploads/cat-eating-grapes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167" y="2151661"/>
            <a:ext cx="5152048" cy="346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07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 Gateway Protocol (BGP)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Deals with routes between “autonomous systems”</a:t>
            </a:r>
          </a:p>
          <a:p>
            <a:r>
              <a:rPr lang="en-US" sz="2800" dirty="0" smtClean="0"/>
              <a:t>Routers exchange information about routes to nodes</a:t>
            </a:r>
          </a:p>
          <a:p>
            <a:r>
              <a:rPr lang="en-US" sz="2800" dirty="0" smtClean="0"/>
              <a:t>Routers maintain a shortest path vector for other routers</a:t>
            </a:r>
            <a:endParaRPr lang="en-US" sz="2800" dirty="0" smtClean="0"/>
          </a:p>
          <a:p>
            <a:r>
              <a:rPr lang="en-US" sz="2800" dirty="0" smtClean="0"/>
              <a:t>BGP must be manually configured; no discovery, and often based on policy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705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Classless inter-domain routing (CIDR)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31940"/>
            <a:ext cx="10131425" cy="4368335"/>
          </a:xfrm>
        </p:spPr>
        <p:txBody>
          <a:bodyPr>
            <a:noAutofit/>
          </a:bodyPr>
          <a:lstStyle/>
          <a:p>
            <a:endParaRPr lang="en-US" sz="2600" dirty="0" smtClean="0"/>
          </a:p>
          <a:p>
            <a:r>
              <a:rPr lang="en-US" sz="2600" dirty="0" smtClean="0"/>
              <a:t>Designates subnets within the IP address space</a:t>
            </a:r>
          </a:p>
          <a:p>
            <a:r>
              <a:rPr lang="en-US" sz="2600" dirty="0" smtClean="0"/>
              <a:t>IP address of subnet followed by the number of bits that are used for routing (32 minus the number of bits free for subnet addressing)</a:t>
            </a:r>
            <a:endParaRPr lang="en-US" sz="2600" dirty="0" smtClean="0"/>
          </a:p>
          <a:p>
            <a:r>
              <a:rPr lang="en-US" sz="2600" dirty="0" smtClean="0"/>
              <a:t>Note: the first address in a subnet is used as the subnet address (seldom actually used), and the last address is the broadcast address.</a:t>
            </a:r>
          </a:p>
          <a:p>
            <a:r>
              <a:rPr lang="en-US" sz="2600" b="1" dirty="0" smtClean="0"/>
              <a:t>Bonus Question</a:t>
            </a:r>
            <a:r>
              <a:rPr lang="en-US" sz="2600" dirty="0" smtClean="0"/>
              <a:t>: What </a:t>
            </a:r>
            <a:r>
              <a:rPr lang="en-US" sz="2600" dirty="0" smtClean="0"/>
              <a:t>would the broadcast address be for the subnet </a:t>
            </a:r>
            <a:r>
              <a:rPr lang="en-US" sz="2600" dirty="0" smtClean="0"/>
              <a:t>24.18.4.0/</a:t>
            </a:r>
            <a:r>
              <a:rPr lang="en-US" sz="2600" dirty="0" smtClean="0"/>
              <a:t>24?</a:t>
            </a:r>
          </a:p>
          <a:p>
            <a:pPr lvl="1"/>
            <a:r>
              <a:rPr lang="en-US" sz="2600" dirty="0"/>
              <a:t>24.18.4.255</a:t>
            </a:r>
          </a:p>
        </p:txBody>
      </p:sp>
    </p:spTree>
    <p:extLst>
      <p:ext uri="{BB962C8B-B14F-4D97-AF65-F5344CB8AC3E}">
        <p14:creationId xmlns:p14="http://schemas.microsoft.com/office/powerpoint/2010/main" val="313613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Addresses with Arp and </a:t>
            </a:r>
            <a:r>
              <a:rPr lang="en-US" dirty="0" err="1" smtClean="0"/>
              <a:t>dhc</a:t>
            </a:r>
            <a:r>
              <a:rPr lang="en-US" dirty="0" err="1"/>
              <a:t>P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217" r="22994" b="31217"/>
          <a:stretch/>
        </p:blipFill>
        <p:spPr>
          <a:xfrm>
            <a:off x="8212376" y="1698932"/>
            <a:ext cx="3621248" cy="2226799"/>
          </a:xfrm>
        </p:spPr>
      </p:pic>
      <p:sp>
        <p:nvSpPr>
          <p:cNvPr id="4" name="TextBox 3"/>
          <p:cNvSpPr txBox="1"/>
          <p:nvPr/>
        </p:nvSpPr>
        <p:spPr>
          <a:xfrm>
            <a:off x="1192983" y="2386228"/>
            <a:ext cx="70039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ARP (Address Resolution Protocol) allows hosts to convert an IP address to a MAC address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DHCP allows hosts </a:t>
            </a:r>
            <a:r>
              <a:rPr lang="en-US" sz="2800" dirty="0" err="1" smtClean="0"/>
              <a:t>that’ve</a:t>
            </a:r>
            <a:r>
              <a:rPr lang="en-US" sz="2800" dirty="0" smtClean="0"/>
              <a:t> just joined a network to receive an IP address</a:t>
            </a:r>
          </a:p>
          <a:p>
            <a:pPr marL="285750" indent="-285750">
              <a:buFont typeface="Arial"/>
              <a:buChar char="•"/>
            </a:pPr>
            <a:r>
              <a:rPr lang="en-US" sz="2800" b="1" dirty="0" smtClean="0"/>
              <a:t>Bonus Question</a:t>
            </a:r>
            <a:r>
              <a:rPr lang="en-US" sz="2800" dirty="0" smtClean="0"/>
              <a:t>: how could a hacker use ARP maliciously?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By </a:t>
            </a:r>
            <a:r>
              <a:rPr lang="en-US" sz="2800" dirty="0" err="1" smtClean="0"/>
              <a:t>ARPing</a:t>
            </a:r>
            <a:r>
              <a:rPr lang="en-US" sz="2800" dirty="0" smtClean="0"/>
              <a:t> IP addresses it hears with its own MAC address, or with non-existent MAC addresses.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001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address translation (NAT)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1" y="2142067"/>
            <a:ext cx="7280247" cy="3649133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Allows computers connected to a router</a:t>
            </a:r>
            <a:br>
              <a:rPr lang="en-US" sz="2400" dirty="0" smtClean="0"/>
            </a:br>
            <a:r>
              <a:rPr lang="en-US" sz="2400" dirty="0" smtClean="0"/>
              <a:t>with a single IP address to be addressed by</a:t>
            </a:r>
            <a:br>
              <a:rPr lang="en-US" sz="2400" dirty="0" smtClean="0"/>
            </a:br>
            <a:r>
              <a:rPr lang="en-US" sz="2400" dirty="0" smtClean="0"/>
              <a:t>an IP address/port pair</a:t>
            </a:r>
            <a:endParaRPr lang="en-US" sz="2400" dirty="0" smtClean="0"/>
          </a:p>
          <a:p>
            <a:r>
              <a:rPr lang="en-US" sz="2400" b="1" dirty="0" smtClean="0"/>
              <a:t>Bonus Question</a:t>
            </a:r>
            <a:r>
              <a:rPr lang="en-US" sz="2400" dirty="0" smtClean="0"/>
              <a:t>: If </a:t>
            </a:r>
            <a:r>
              <a:rPr lang="en-US" sz="2400" dirty="0" smtClean="0"/>
              <a:t>Alice is connecting to Bob, how can Alice and Bob tell if Alice is on a NAT?</a:t>
            </a:r>
          </a:p>
          <a:p>
            <a:pPr lvl="1"/>
            <a:r>
              <a:rPr lang="en-US" sz="2400" dirty="0" smtClean="0"/>
              <a:t>Alice sends a packet to Bob with a payload containing a hash of her own source IP address and port. Bob hashes the source IP address and port, and sees if that hash matches the payload hash.</a:t>
            </a:r>
            <a:endParaRPr lang="en-US" sz="2400" dirty="0"/>
          </a:p>
        </p:txBody>
      </p:sp>
      <p:pic>
        <p:nvPicPr>
          <p:cNvPr id="7" name="Picture 6" descr="n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43345"/>
            <a:ext cx="60198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4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2: http and </a:t>
            </a:r>
            <a:r>
              <a:rPr lang="en-US" dirty="0" err="1" smtClean="0"/>
              <a:t>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an HTTP proxy does and how it works</a:t>
            </a:r>
          </a:p>
          <a:p>
            <a:r>
              <a:rPr lang="en-US" sz="2800" dirty="0" smtClean="0"/>
              <a:t>What HTTP packet format looks like (generally)</a:t>
            </a:r>
          </a:p>
          <a:p>
            <a:r>
              <a:rPr lang="en-US" sz="2800" dirty="0" smtClean="0"/>
              <a:t>Why we manipulated packets to turn off keep-alive</a:t>
            </a:r>
          </a:p>
          <a:p>
            <a:r>
              <a:rPr lang="en-US" sz="2800" dirty="0" smtClean="0"/>
              <a:t>Some basic errors that happen with TCP and how they can be mitigated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814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3: </a:t>
            </a:r>
            <a:r>
              <a:rPr lang="en-US" dirty="0" smtClean="0"/>
              <a:t>TOR61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How Tor (or Tor61) works</a:t>
            </a:r>
          </a:p>
          <a:p>
            <a:pPr lvl="1"/>
            <a:r>
              <a:rPr lang="en-US" sz="2800" dirty="0" smtClean="0"/>
              <a:t>How nodes establish connections to each other</a:t>
            </a:r>
          </a:p>
          <a:p>
            <a:pPr lvl="1"/>
            <a:r>
              <a:rPr lang="en-US" sz="2800" dirty="0" smtClean="0"/>
              <a:t>How nodes extends work</a:t>
            </a:r>
          </a:p>
          <a:p>
            <a:pPr lvl="1"/>
            <a:r>
              <a:rPr lang="en-US" sz="2800" dirty="0" smtClean="0"/>
              <a:t>How Tor provides privacy</a:t>
            </a:r>
          </a:p>
          <a:p>
            <a:pPr lvl="1"/>
            <a:r>
              <a:rPr lang="en-US" sz="2800" dirty="0" smtClean="0"/>
              <a:t>Possible causes for deadlock in networked systems like Tor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285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4: </a:t>
            </a:r>
            <a:r>
              <a:rPr lang="en-US" dirty="0" err="1" smtClean="0"/>
              <a:t>Bitcoins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How public/private key encryption works</a:t>
            </a:r>
          </a:p>
          <a:p>
            <a:r>
              <a:rPr lang="en-US" sz="2800" dirty="0" smtClean="0"/>
              <a:t>What a cryptographic hash is</a:t>
            </a:r>
            <a:endParaRPr lang="en-US" sz="2800" dirty="0"/>
          </a:p>
          <a:p>
            <a:r>
              <a:rPr lang="en-US" sz="2800" dirty="0" smtClean="0"/>
              <a:t>How cryptographic signatures work</a:t>
            </a:r>
          </a:p>
          <a:p>
            <a:r>
              <a:rPr lang="en-US" sz="2800" dirty="0" smtClean="0"/>
              <a:t>General format of </a:t>
            </a:r>
            <a:r>
              <a:rPr lang="en-US" sz="2800" dirty="0" err="1" smtClean="0"/>
              <a:t>Bitcoin</a:t>
            </a:r>
            <a:r>
              <a:rPr lang="en-US" sz="2800" dirty="0" smtClean="0"/>
              <a:t> block chain</a:t>
            </a:r>
          </a:p>
          <a:p>
            <a:r>
              <a:rPr lang="en-US" sz="2800" dirty="0" smtClean="0"/>
              <a:t>What would make a transaction invalid</a:t>
            </a:r>
          </a:p>
          <a:p>
            <a:r>
              <a:rPr lang="en-US" sz="2800" dirty="0" smtClean="0"/>
              <a:t>How </a:t>
            </a:r>
            <a:r>
              <a:rPr lang="en-US" sz="2800" dirty="0" err="1" smtClean="0"/>
              <a:t>Bitcoin</a:t>
            </a:r>
            <a:r>
              <a:rPr lang="en-US" sz="2800" dirty="0" smtClean="0"/>
              <a:t> mining works</a:t>
            </a:r>
          </a:p>
          <a:p>
            <a:r>
              <a:rPr lang="en-US" sz="2800" dirty="0" smtClean="0"/>
              <a:t>How </a:t>
            </a:r>
            <a:r>
              <a:rPr lang="en-US" sz="2800" dirty="0" err="1" smtClean="0"/>
              <a:t>Merkle</a:t>
            </a:r>
            <a:r>
              <a:rPr lang="en-US" sz="2800" dirty="0" smtClean="0"/>
              <a:t> trees work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285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Network-related Story time</a:t>
            </a:r>
            <a:endParaRPr lang="en-US" dirty="0"/>
          </a:p>
        </p:txBody>
      </p:sp>
      <p:pic>
        <p:nvPicPr>
          <p:cNvPr id="3076" name="Picture 4" descr="http://www.blogcdn.com/www.engadget.com/media/2008/10/10-1-08-cat-playing-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51" y="2025887"/>
            <a:ext cx="4246360" cy="318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3814" y="1930397"/>
            <a:ext cx="5259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Cool feature: The Hidden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Small developer in Scotland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337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problem: CIDR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7943" y="2351314"/>
            <a:ext cx="9419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is the maximum number of hosts that a </a:t>
            </a:r>
            <a:r>
              <a:rPr lang="en-US" sz="3600" dirty="0" smtClean="0"/>
              <a:t>subnet </a:t>
            </a:r>
            <a:r>
              <a:rPr lang="en-US" sz="3600" dirty="0"/>
              <a:t>can handle, if its network prefix is 192.168.176.0/</a:t>
            </a:r>
            <a:r>
              <a:rPr lang="en-US" sz="3600" dirty="0" smtClean="0"/>
              <a:t>20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121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problem: CIDR (solution)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3600" y="2232278"/>
            <a:ext cx="104867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routing prefix is 20, which means that there are 12 bits of data that is unmasked and can be used for the network. 12 bits of data can provide 2^12, or 4096, different hosts. (Or 4094, if you don’t count the first and last addresses.)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542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Online final (through Catalyst)</a:t>
            </a:r>
          </a:p>
          <a:p>
            <a:r>
              <a:rPr lang="en-US" dirty="0" smtClean="0"/>
              <a:t>Starts Friday, late night</a:t>
            </a:r>
          </a:p>
          <a:p>
            <a:r>
              <a:rPr lang="en-US" dirty="0" smtClean="0"/>
              <a:t>Due by Monday, 5:00PM (hard deadline)</a:t>
            </a:r>
          </a:p>
          <a:p>
            <a:r>
              <a:rPr lang="en-US" dirty="0" smtClean="0"/>
              <a:t>Open book, open notes, open internet, but not open </a:t>
            </a:r>
            <a:r>
              <a:rPr lang="en-US" dirty="0" smtClean="0"/>
              <a:t>people</a:t>
            </a:r>
            <a:endParaRPr lang="en-US" dirty="0" smtClean="0"/>
          </a:p>
          <a:p>
            <a:r>
              <a:rPr lang="en-US" dirty="0" smtClean="0"/>
              <a:t>Covers topics in </a:t>
            </a:r>
            <a:r>
              <a:rPr lang="en-US" dirty="0" smtClean="0"/>
              <a:t>lectures</a:t>
            </a:r>
            <a:r>
              <a:rPr lang="en-US" dirty="0" smtClean="0"/>
              <a:t>, project, and textbook/homework; emphasis on second half of quarter</a:t>
            </a:r>
            <a:endParaRPr lang="en-US" dirty="0" smtClean="0"/>
          </a:p>
          <a:p>
            <a:r>
              <a:rPr lang="en-US" dirty="0" smtClean="0"/>
              <a:t>Questions about the test should be sent to JZ/TAs by e-mail</a:t>
            </a:r>
          </a:p>
          <a:p>
            <a:r>
              <a:rPr lang="en-US" dirty="0" smtClean="0"/>
              <a:t>When appropriate, we’ll post on Catalyst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Bonus Question</a:t>
            </a:r>
            <a:r>
              <a:rPr lang="en-US" dirty="0" smtClean="0"/>
              <a:t>: What are my office hour times?</a:t>
            </a:r>
          </a:p>
          <a:p>
            <a:pPr lvl="1"/>
            <a:r>
              <a:rPr lang="en-US" dirty="0" smtClean="0"/>
              <a:t>Wednesdays, 1:10 to 3:00 (but not anymore!)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upload.wikimedia.org/wikipedia/en/7/7e/The_Final_Countdown_sin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867" y="269997"/>
            <a:ext cx="3379787" cy="337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1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problem: CIDR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7943" y="1827219"/>
            <a:ext cx="9419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dirty="0"/>
              <a:t>A router has the following CIDR entries in its forwarding table</a:t>
            </a:r>
            <a:r>
              <a:rPr lang="en-US" sz="3200" dirty="0" smtClean="0"/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134816"/>
              </p:ext>
            </p:extLst>
          </p:nvPr>
        </p:nvGraphicFramePr>
        <p:xfrm>
          <a:off x="2249714" y="2676949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Address/mask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Next hop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135.46.56.0/22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Interface 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135.46.60.0/22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Interface</a:t>
                      </a:r>
                      <a:r>
                        <a:rPr lang="en-US" baseline="0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135.46.40.0/23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Interface 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Default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Interface 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7943" y="4706463"/>
            <a:ext cx="9666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</a:t>
            </a:r>
            <a:r>
              <a:rPr lang="en-US" sz="2800" dirty="0"/>
              <a:t>a packet with the </a:t>
            </a:r>
            <a:r>
              <a:rPr lang="en-US" sz="2800" dirty="0" smtClean="0"/>
              <a:t>IP address 135.46.63.10 arrives, where </a:t>
            </a:r>
            <a:r>
              <a:rPr lang="en-US" sz="2800" dirty="0"/>
              <a:t>does the router forward </a:t>
            </a:r>
            <a:r>
              <a:rPr lang="en-US" sz="2800" dirty="0" smtClean="0"/>
              <a:t>it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432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problem: CIDR (solution)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110681"/>
              </p:ext>
            </p:extLst>
          </p:nvPr>
        </p:nvGraphicFramePr>
        <p:xfrm>
          <a:off x="2006599" y="1901372"/>
          <a:ext cx="6963228" cy="2845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076"/>
                <a:gridCol w="2321076"/>
                <a:gridCol w="2321076"/>
              </a:tblGrid>
              <a:tr h="462416">
                <a:tc>
                  <a:txBody>
                    <a:bodyPr/>
                    <a:lstStyle/>
                    <a:p>
                      <a:r>
                        <a:rPr lang="en-US" dirty="0" smtClean="0"/>
                        <a:t>Address/mask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Address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Next hop</a:t>
                      </a:r>
                      <a:endParaRPr lang="en-US" dirty="0"/>
                    </a:p>
                  </a:txBody>
                  <a:tcPr/>
                </a:tc>
              </a:tr>
              <a:tr h="462416">
                <a:tc>
                  <a:txBody>
                    <a:bodyPr/>
                    <a:lstStyle/>
                    <a:p>
                      <a:r>
                        <a:rPr lang="en-US" dirty="0" smtClean="0"/>
                        <a:t>135.46.56.0/22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135.46.56.0 – 135.46.59.255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Interface A</a:t>
                      </a:r>
                      <a:endParaRPr lang="en-US" dirty="0"/>
                    </a:p>
                  </a:txBody>
                  <a:tcPr/>
                </a:tc>
              </a:tr>
              <a:tr h="462416">
                <a:tc>
                  <a:txBody>
                    <a:bodyPr/>
                    <a:lstStyle/>
                    <a:p>
                      <a:r>
                        <a:rPr lang="en-US" dirty="0" smtClean="0"/>
                        <a:t>135.46.60.0/22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135.46.60.0 – 135.46.63.255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Interface</a:t>
                      </a:r>
                      <a:r>
                        <a:rPr lang="en-US" baseline="0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462416">
                <a:tc>
                  <a:txBody>
                    <a:bodyPr/>
                    <a:lstStyle/>
                    <a:p>
                      <a:r>
                        <a:rPr lang="en-US" dirty="0" smtClean="0"/>
                        <a:t>135.46.40.0/23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135.46.40.0</a:t>
                      </a:r>
                      <a:r>
                        <a:rPr lang="en-US" baseline="0" dirty="0" smtClean="0"/>
                        <a:t> – 135.46.41.255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Interface C</a:t>
                      </a:r>
                      <a:endParaRPr lang="en-US" dirty="0"/>
                    </a:p>
                  </a:txBody>
                  <a:tcPr/>
                </a:tc>
              </a:tr>
              <a:tr h="462416">
                <a:tc>
                  <a:txBody>
                    <a:bodyPr/>
                    <a:lstStyle/>
                    <a:p>
                      <a:r>
                        <a:rPr lang="en-US" dirty="0" smtClean="0"/>
                        <a:t>Default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Everything else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Interface 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51429" y="5036457"/>
            <a:ext cx="8679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 a packet addressed to 135.46.63.10 would be forwarded onto interface B.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344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problem: distance-vector routing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1" y="2315261"/>
            <a:ext cx="10131425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Each </a:t>
            </a:r>
            <a:r>
              <a:rPr lang="en-US" sz="2400" dirty="0"/>
              <a:t>node maintains a vector of distances  (and next hops) to all destinations</a:t>
            </a:r>
          </a:p>
          <a:p>
            <a:pPr marL="1714500" lvl="4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Initialize vector with 0 (zero) cost to self, ∞ (infinity) to other destinations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Periodically send vector to neighbors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Update vector for each destination by selecting the shortest distance heard, after adding cost of neighbor link</a:t>
            </a:r>
          </a:p>
          <a:p>
            <a:pPr lvl="1"/>
            <a:r>
              <a:rPr lang="en-US" sz="2400" dirty="0"/>
              <a:t>Use the best neighbor for forwarding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502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63" name="Content Placeholder 6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What will A’s routing table look like when it converges?</a:t>
            </a:r>
            <a:endParaRPr lang="en-US" sz="3700" dirty="0"/>
          </a:p>
          <a:p>
            <a:pPr lvl="1"/>
            <a:r>
              <a:rPr lang="en-US" sz="3200" dirty="0"/>
              <a:t>Can only talk to nodes B and 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 461 University of Washington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62887" y="2220564"/>
            <a:ext cx="5980896" cy="4081784"/>
            <a:chOff x="4567432" y="1070676"/>
            <a:chExt cx="3749161" cy="3085198"/>
          </a:xfrm>
        </p:grpSpPr>
        <p:grpSp>
          <p:nvGrpSpPr>
            <p:cNvPr id="7" name="Group 6"/>
            <p:cNvGrpSpPr/>
            <p:nvPr/>
          </p:nvGrpSpPr>
          <p:grpSpPr>
            <a:xfrm>
              <a:off x="4567432" y="1070676"/>
              <a:ext cx="3749161" cy="3085198"/>
              <a:chOff x="3889269" y="960574"/>
              <a:chExt cx="4741528" cy="308519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4259183" y="2959240"/>
                <a:ext cx="1447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706983" y="2959241"/>
                <a:ext cx="1295400" cy="723899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7002383" y="2082940"/>
                <a:ext cx="0" cy="1600202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5706983" y="2082940"/>
                <a:ext cx="1295400" cy="876302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4259183" y="2082940"/>
                <a:ext cx="2743200" cy="8763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5706983" y="1352550"/>
                <a:ext cx="8017" cy="1606691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4259183" y="2140090"/>
                <a:ext cx="1447800" cy="819151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4259183" y="1352550"/>
                <a:ext cx="1455817" cy="787541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715000" y="1352550"/>
                <a:ext cx="1287383" cy="730390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002383" y="2082940"/>
                <a:ext cx="1287383" cy="730390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7002383" y="2813330"/>
                <a:ext cx="1287383" cy="869811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5706983" y="3683140"/>
                <a:ext cx="1295400" cy="2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8186819" y="2746390"/>
                <a:ext cx="133880" cy="1338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640043" y="1285610"/>
                <a:ext cx="133880" cy="1338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630783" y="2895070"/>
                <a:ext cx="133880" cy="1338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920769" y="3586855"/>
                <a:ext cx="134507" cy="1338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920769" y="2012595"/>
                <a:ext cx="133880" cy="1338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192243" y="2082940"/>
                <a:ext cx="133880" cy="1338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671382" y="3612013"/>
                <a:ext cx="133880" cy="1338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182551" y="2892300"/>
                <a:ext cx="134508" cy="1338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095273" y="2941773"/>
                <a:ext cx="309065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A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549868" y="2941773"/>
                <a:ext cx="295711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856002" y="3661930"/>
                <a:ext cx="292763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C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315517" y="2621409"/>
                <a:ext cx="315280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D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980928" y="1687559"/>
                <a:ext cx="280432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E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570723" y="960574"/>
                <a:ext cx="272524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F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889269" y="1954554"/>
                <a:ext cx="319569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G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379796" y="3480138"/>
                <a:ext cx="317425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H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508479" y="1530512"/>
              <a:ext cx="131218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2173" y="2784932"/>
              <a:ext cx="131218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1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26829" y="2150370"/>
              <a:ext cx="204556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10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52600" y="3292792"/>
              <a:ext cx="131218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88162" y="2326922"/>
              <a:ext cx="131218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16854" y="2628748"/>
              <a:ext cx="131218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4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0029" y="3308215"/>
              <a:ext cx="131218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27642" y="3054301"/>
              <a:ext cx="131218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>
                  <a:solidFill>
                    <a:prstClr val="black"/>
                  </a:solidFill>
                  <a:latin typeface="Calibri"/>
                </a:rPr>
                <a:t>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26135" y="1579423"/>
              <a:ext cx="131218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4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20608" y="2318132"/>
              <a:ext cx="131218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3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34247" y="1971830"/>
              <a:ext cx="131218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3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92434" y="3767472"/>
              <a:ext cx="131218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3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6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530164"/>
              </p:ext>
            </p:extLst>
          </p:nvPr>
        </p:nvGraphicFramePr>
        <p:xfrm>
          <a:off x="2641602" y="2819400"/>
          <a:ext cx="1638508" cy="303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617"/>
                <a:gridCol w="799891"/>
              </a:tblGrid>
              <a:tr h="33731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Cost</a:t>
                      </a:r>
                    </a:p>
                  </a:txBody>
                  <a:tcPr marL="0" marR="0" marT="12192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731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731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731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731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731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731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731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731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7" name="Straight Arrow Connector 66"/>
          <p:cNvCxnSpPr/>
          <p:nvPr/>
        </p:nvCxnSpPr>
        <p:spPr>
          <a:xfrm flipV="1">
            <a:off x="1828800" y="3835400"/>
            <a:ext cx="609600" cy="137173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48433" y="3612409"/>
            <a:ext cx="2021379" cy="92085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1219140">
              <a:lnSpc>
                <a:spcPct val="80000"/>
              </a:lnSpc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Initial</a:t>
            </a:r>
          </a:p>
          <a:p>
            <a:pPr algn="ctr" defTabSz="1219140">
              <a:lnSpc>
                <a:spcPct val="80000"/>
              </a:lnSpc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vector</a:t>
            </a:r>
          </a:p>
        </p:txBody>
      </p:sp>
    </p:spTree>
    <p:extLst>
      <p:ext uri="{BB962C8B-B14F-4D97-AF65-F5344CB8AC3E}">
        <p14:creationId xmlns:p14="http://schemas.microsoft.com/office/powerpoint/2010/main" val="399603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63" name="Content Placeholder 6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700" dirty="0"/>
              <a:t>First exchange with B, E; learn best 1-hop routes</a:t>
            </a:r>
            <a:endParaRPr lang="en-US" sz="37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 461 University of Washington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39335" y="2118964"/>
            <a:ext cx="5117869" cy="4081784"/>
            <a:chOff x="4544319" y="1070676"/>
            <a:chExt cx="3795079" cy="3085198"/>
          </a:xfrm>
        </p:grpSpPr>
        <p:grpSp>
          <p:nvGrpSpPr>
            <p:cNvPr id="7" name="Group 6"/>
            <p:cNvGrpSpPr/>
            <p:nvPr/>
          </p:nvGrpSpPr>
          <p:grpSpPr>
            <a:xfrm>
              <a:off x="4544319" y="1070676"/>
              <a:ext cx="3795079" cy="3085198"/>
              <a:chOff x="3860038" y="960574"/>
              <a:chExt cx="4799600" cy="308519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4259183" y="2959240"/>
                <a:ext cx="1447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706983" y="2959241"/>
                <a:ext cx="1295400" cy="723899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7002383" y="2082940"/>
                <a:ext cx="0" cy="1600202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5706983" y="2082940"/>
                <a:ext cx="1295400" cy="876302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4259183" y="2082940"/>
                <a:ext cx="2743200" cy="8763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5706983" y="1352550"/>
                <a:ext cx="8017" cy="1606691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4259183" y="2140090"/>
                <a:ext cx="1447800" cy="819151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4259183" y="1352550"/>
                <a:ext cx="1455817" cy="787541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715000" y="1352550"/>
                <a:ext cx="1287383" cy="730390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002383" y="2082940"/>
                <a:ext cx="1287383" cy="730390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7002383" y="2813330"/>
                <a:ext cx="1287383" cy="869811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5706983" y="3683140"/>
                <a:ext cx="1295400" cy="2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8186819" y="2746390"/>
                <a:ext cx="133880" cy="1338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640043" y="1285610"/>
                <a:ext cx="133880" cy="1338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630783" y="2895070"/>
                <a:ext cx="133880" cy="1338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920769" y="3586855"/>
                <a:ext cx="134507" cy="1338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920769" y="2012595"/>
                <a:ext cx="133880" cy="1338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192243" y="2082940"/>
                <a:ext cx="133880" cy="1338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671382" y="3612013"/>
                <a:ext cx="133880" cy="1338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182551" y="2892300"/>
                <a:ext cx="134508" cy="1338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067002" y="2941773"/>
                <a:ext cx="365606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A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522819" y="2941773"/>
                <a:ext cx="349810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829223" y="3661930"/>
                <a:ext cx="346322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C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286679" y="2621409"/>
                <a:ext cx="372959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D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955278" y="1687559"/>
                <a:ext cx="331735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E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545795" y="960574"/>
                <a:ext cx="322380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F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860038" y="1954554"/>
                <a:ext cx="378032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G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350762" y="3480138"/>
                <a:ext cx="375495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H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508479" y="1530512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2173" y="2784932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1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26829" y="2150370"/>
              <a:ext cx="241978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10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52600" y="3292792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88162" y="2326922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16854" y="2628748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4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0029" y="3308215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27642" y="3054301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>
                  <a:solidFill>
                    <a:prstClr val="black"/>
                  </a:solidFill>
                  <a:latin typeface="Calibri"/>
                </a:rPr>
                <a:t>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26135" y="1579423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4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20608" y="2318132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3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34247" y="1971830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3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92434" y="3767472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3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5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558076"/>
              </p:ext>
            </p:extLst>
          </p:nvPr>
        </p:nvGraphicFramePr>
        <p:xfrm>
          <a:off x="5067652" y="2209800"/>
          <a:ext cx="1333150" cy="347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5"/>
                <a:gridCol w="666575"/>
              </a:tblGrid>
              <a:tr h="67462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A’s Cost</a:t>
                      </a: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A’s Next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93576"/>
              </p:ext>
            </p:extLst>
          </p:nvPr>
        </p:nvGraphicFramePr>
        <p:xfrm>
          <a:off x="584999" y="2209800"/>
          <a:ext cx="2056605" cy="347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311"/>
                <a:gridCol w="674647"/>
                <a:gridCol w="674647"/>
              </a:tblGrid>
              <a:tr h="67462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 says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 says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4" name="Straight Arrow Connector 53"/>
          <p:cNvCxnSpPr/>
          <p:nvPr/>
        </p:nvCxnSpPr>
        <p:spPr>
          <a:xfrm>
            <a:off x="2743200" y="3761201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312688"/>
              </p:ext>
            </p:extLst>
          </p:nvPr>
        </p:nvGraphicFramePr>
        <p:xfrm>
          <a:off x="3149600" y="2209800"/>
          <a:ext cx="1349294" cy="347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647"/>
                <a:gridCol w="674647"/>
              </a:tblGrid>
              <a:tr h="67462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   +4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 +10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5" name="Straight Arrow Connector 54"/>
          <p:cNvCxnSpPr/>
          <p:nvPr/>
        </p:nvCxnSpPr>
        <p:spPr>
          <a:xfrm>
            <a:off x="4673600" y="3761201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572000" y="4648201"/>
            <a:ext cx="406400" cy="1042635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037313" y="5655137"/>
            <a:ext cx="4465089" cy="53347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1219140">
              <a:lnSpc>
                <a:spcPct val="80000"/>
              </a:lnSpc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Learned better route</a:t>
            </a:r>
          </a:p>
        </p:txBody>
      </p:sp>
    </p:spTree>
    <p:extLst>
      <p:ext uri="{BB962C8B-B14F-4D97-AF65-F5344CB8AC3E}">
        <p14:creationId xmlns:p14="http://schemas.microsoft.com/office/powerpoint/2010/main" val="293115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63" name="Content Placeholder 6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700" dirty="0"/>
              <a:t>Second exchange; learn best 2-hop routes</a:t>
            </a:r>
            <a:endParaRPr lang="en-US" sz="37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 461 University of Washington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39335" y="2118964"/>
            <a:ext cx="5117869" cy="4081784"/>
            <a:chOff x="4544319" y="1070676"/>
            <a:chExt cx="3795079" cy="3085198"/>
          </a:xfrm>
        </p:grpSpPr>
        <p:grpSp>
          <p:nvGrpSpPr>
            <p:cNvPr id="7" name="Group 6"/>
            <p:cNvGrpSpPr/>
            <p:nvPr/>
          </p:nvGrpSpPr>
          <p:grpSpPr>
            <a:xfrm>
              <a:off x="4544319" y="1070676"/>
              <a:ext cx="3795079" cy="3085198"/>
              <a:chOff x="3860038" y="960574"/>
              <a:chExt cx="4799600" cy="308519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4259183" y="2959240"/>
                <a:ext cx="1447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706983" y="2959241"/>
                <a:ext cx="1295400" cy="723899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7002383" y="2082940"/>
                <a:ext cx="0" cy="1600202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5706983" y="2082940"/>
                <a:ext cx="1295400" cy="876302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4259183" y="2082940"/>
                <a:ext cx="2743200" cy="8763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5706983" y="1352550"/>
                <a:ext cx="8017" cy="1606691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4259183" y="2140090"/>
                <a:ext cx="1447800" cy="819151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4259183" y="1352550"/>
                <a:ext cx="1455817" cy="787541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715000" y="1352550"/>
                <a:ext cx="1287383" cy="730390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002383" y="2082940"/>
                <a:ext cx="1287383" cy="730390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7002383" y="2813330"/>
                <a:ext cx="1287383" cy="869811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5706983" y="3683140"/>
                <a:ext cx="1295400" cy="2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8186819" y="2746390"/>
                <a:ext cx="133880" cy="1338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640043" y="1285610"/>
                <a:ext cx="133880" cy="1338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630783" y="2895070"/>
                <a:ext cx="133880" cy="1338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920769" y="3586855"/>
                <a:ext cx="134507" cy="1338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920769" y="2012595"/>
                <a:ext cx="133880" cy="1338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192243" y="2082940"/>
                <a:ext cx="133880" cy="1338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671382" y="3612013"/>
                <a:ext cx="133880" cy="1338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182551" y="2892300"/>
                <a:ext cx="134508" cy="1338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067002" y="2941773"/>
                <a:ext cx="365606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A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522819" y="2941773"/>
                <a:ext cx="349810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829223" y="3661930"/>
                <a:ext cx="346322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C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286679" y="2621409"/>
                <a:ext cx="372959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D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955278" y="1687559"/>
                <a:ext cx="331735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E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545795" y="960574"/>
                <a:ext cx="322380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F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860038" y="1954554"/>
                <a:ext cx="378032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G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350762" y="3480138"/>
                <a:ext cx="375495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H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508479" y="1530512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2173" y="2784932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1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26829" y="2150370"/>
              <a:ext cx="241978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10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52600" y="3292792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88162" y="2326922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16854" y="2628748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4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0029" y="3308215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27642" y="3054301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>
                  <a:solidFill>
                    <a:prstClr val="black"/>
                  </a:solidFill>
                  <a:latin typeface="Calibri"/>
                </a:rPr>
                <a:t>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26135" y="1579423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4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20608" y="2318132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3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34247" y="1971830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3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92434" y="3767472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3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5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787985"/>
              </p:ext>
            </p:extLst>
          </p:nvPr>
        </p:nvGraphicFramePr>
        <p:xfrm>
          <a:off x="5080000" y="2237214"/>
          <a:ext cx="1333150" cy="3479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5"/>
                <a:gridCol w="666575"/>
              </a:tblGrid>
              <a:tr h="683788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A’s Cost</a:t>
                      </a: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A’s Next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441099"/>
              </p:ext>
            </p:extLst>
          </p:nvPr>
        </p:nvGraphicFramePr>
        <p:xfrm>
          <a:off x="584999" y="2238248"/>
          <a:ext cx="2056605" cy="347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311"/>
                <a:gridCol w="674647"/>
                <a:gridCol w="674647"/>
              </a:tblGrid>
              <a:tr h="67462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 says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 says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4" name="Straight Arrow Connector 53"/>
          <p:cNvCxnSpPr/>
          <p:nvPr/>
        </p:nvCxnSpPr>
        <p:spPr>
          <a:xfrm>
            <a:off x="2743200" y="373380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387648"/>
              </p:ext>
            </p:extLst>
          </p:nvPr>
        </p:nvGraphicFramePr>
        <p:xfrm>
          <a:off x="3149600" y="2238248"/>
          <a:ext cx="1349294" cy="347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647"/>
                <a:gridCol w="674647"/>
              </a:tblGrid>
              <a:tr h="67462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   +4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 +10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∞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5" name="Straight Arrow Connector 54"/>
          <p:cNvCxnSpPr/>
          <p:nvPr/>
        </p:nvCxnSpPr>
        <p:spPr>
          <a:xfrm>
            <a:off x="4673600" y="373380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54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63" name="Content Placeholder 6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700" dirty="0"/>
              <a:t>Third exchange; learn best 3-hop routes</a:t>
            </a:r>
            <a:endParaRPr lang="en-US" sz="37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 461 University of Washington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39335" y="2118964"/>
            <a:ext cx="5117869" cy="4081784"/>
            <a:chOff x="4544319" y="1070676"/>
            <a:chExt cx="3795079" cy="3085198"/>
          </a:xfrm>
        </p:grpSpPr>
        <p:grpSp>
          <p:nvGrpSpPr>
            <p:cNvPr id="7" name="Group 6"/>
            <p:cNvGrpSpPr/>
            <p:nvPr/>
          </p:nvGrpSpPr>
          <p:grpSpPr>
            <a:xfrm>
              <a:off x="4544319" y="1070676"/>
              <a:ext cx="3795079" cy="3085198"/>
              <a:chOff x="3860038" y="960574"/>
              <a:chExt cx="4799600" cy="308519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4259183" y="2959240"/>
                <a:ext cx="1447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706983" y="2959241"/>
                <a:ext cx="1295400" cy="723899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7002383" y="2082940"/>
                <a:ext cx="0" cy="1600202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5706983" y="2082940"/>
                <a:ext cx="1295400" cy="876302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4259183" y="2082940"/>
                <a:ext cx="2743200" cy="8763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5706983" y="1352550"/>
                <a:ext cx="8017" cy="1606691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4259183" y="2140090"/>
                <a:ext cx="1447800" cy="819151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4259183" y="1352550"/>
                <a:ext cx="1455817" cy="787541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715000" y="1352550"/>
                <a:ext cx="1287383" cy="730390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002383" y="2082940"/>
                <a:ext cx="1287383" cy="730390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7002383" y="2813330"/>
                <a:ext cx="1287383" cy="869811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5706983" y="3683140"/>
                <a:ext cx="1295400" cy="2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8186819" y="2746390"/>
                <a:ext cx="133880" cy="1338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640043" y="1285610"/>
                <a:ext cx="133880" cy="1338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630783" y="2895070"/>
                <a:ext cx="133880" cy="1338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920769" y="3586855"/>
                <a:ext cx="134507" cy="1338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920769" y="2012595"/>
                <a:ext cx="133880" cy="1338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192243" y="2082940"/>
                <a:ext cx="133880" cy="1338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671382" y="3612013"/>
                <a:ext cx="133880" cy="1338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182551" y="2892300"/>
                <a:ext cx="134508" cy="1338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067002" y="2941773"/>
                <a:ext cx="365606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A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522819" y="2941773"/>
                <a:ext cx="349810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829223" y="3661930"/>
                <a:ext cx="346322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C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286679" y="2621409"/>
                <a:ext cx="372959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D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955278" y="1687559"/>
                <a:ext cx="331735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E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545795" y="960574"/>
                <a:ext cx="322380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F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860038" y="1954554"/>
                <a:ext cx="378032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G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350762" y="3480138"/>
                <a:ext cx="375495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H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508479" y="1530512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2173" y="2784932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1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26829" y="2150370"/>
              <a:ext cx="241978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10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52600" y="3292792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88162" y="2326922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16854" y="2628748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4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0029" y="3308215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27642" y="3054301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>
                  <a:solidFill>
                    <a:prstClr val="black"/>
                  </a:solidFill>
                  <a:latin typeface="Calibri"/>
                </a:rPr>
                <a:t>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26135" y="1579423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4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20608" y="2318132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3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34247" y="1971830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3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92434" y="3767472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3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5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492495"/>
              </p:ext>
            </p:extLst>
          </p:nvPr>
        </p:nvGraphicFramePr>
        <p:xfrm>
          <a:off x="5080000" y="2237214"/>
          <a:ext cx="1333150" cy="3479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5"/>
                <a:gridCol w="666575"/>
              </a:tblGrid>
              <a:tr h="683788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A’s Cost</a:t>
                      </a: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A’s Next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645124"/>
              </p:ext>
            </p:extLst>
          </p:nvPr>
        </p:nvGraphicFramePr>
        <p:xfrm>
          <a:off x="584999" y="2238248"/>
          <a:ext cx="2056605" cy="347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311"/>
                <a:gridCol w="674647"/>
                <a:gridCol w="674647"/>
              </a:tblGrid>
              <a:tr h="67462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 says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 says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4" name="Straight Arrow Connector 53"/>
          <p:cNvCxnSpPr/>
          <p:nvPr/>
        </p:nvCxnSpPr>
        <p:spPr>
          <a:xfrm>
            <a:off x="2743200" y="373380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009118"/>
              </p:ext>
            </p:extLst>
          </p:nvPr>
        </p:nvGraphicFramePr>
        <p:xfrm>
          <a:off x="3149600" y="2238248"/>
          <a:ext cx="1349294" cy="347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647"/>
                <a:gridCol w="674647"/>
              </a:tblGrid>
              <a:tr h="67462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   +4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 +10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5" name="Straight Arrow Connector 54"/>
          <p:cNvCxnSpPr/>
          <p:nvPr/>
        </p:nvCxnSpPr>
        <p:spPr>
          <a:xfrm>
            <a:off x="4673600" y="373380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36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63" name="Content Placeholder 6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700" dirty="0"/>
              <a:t>Subsequent exchanges; converged</a:t>
            </a:r>
            <a:endParaRPr lang="en-US" sz="37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CSE 461 University of Washington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39335" y="2118964"/>
            <a:ext cx="5117869" cy="4081784"/>
            <a:chOff x="4544319" y="1070676"/>
            <a:chExt cx="3795079" cy="3085198"/>
          </a:xfrm>
        </p:grpSpPr>
        <p:grpSp>
          <p:nvGrpSpPr>
            <p:cNvPr id="7" name="Group 6"/>
            <p:cNvGrpSpPr/>
            <p:nvPr/>
          </p:nvGrpSpPr>
          <p:grpSpPr>
            <a:xfrm>
              <a:off x="4544319" y="1070676"/>
              <a:ext cx="3795079" cy="3085198"/>
              <a:chOff x="3860038" y="960574"/>
              <a:chExt cx="4799600" cy="308519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4259183" y="2959240"/>
                <a:ext cx="1447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706983" y="2959241"/>
                <a:ext cx="1295400" cy="723899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7002383" y="2082940"/>
                <a:ext cx="0" cy="1600202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5706983" y="2082940"/>
                <a:ext cx="1295400" cy="876302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4259183" y="2082940"/>
                <a:ext cx="2743200" cy="8763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5706983" y="1352550"/>
                <a:ext cx="8017" cy="1606691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4259183" y="2140090"/>
                <a:ext cx="1447800" cy="819151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4259183" y="1352550"/>
                <a:ext cx="1455817" cy="787541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715000" y="1352550"/>
                <a:ext cx="1287383" cy="730390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002383" y="2082940"/>
                <a:ext cx="1287383" cy="730390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7002383" y="2813330"/>
                <a:ext cx="1287383" cy="869811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5706983" y="3683140"/>
                <a:ext cx="1295400" cy="2"/>
              </a:xfrm>
              <a:prstGeom prst="line">
                <a:avLst/>
              </a:prstGeom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8186819" y="2746390"/>
                <a:ext cx="133880" cy="1338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640043" y="1285610"/>
                <a:ext cx="133880" cy="1338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630783" y="2895070"/>
                <a:ext cx="133880" cy="1338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920769" y="3586855"/>
                <a:ext cx="134507" cy="1338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920769" y="2012595"/>
                <a:ext cx="133880" cy="1338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192243" y="2082940"/>
                <a:ext cx="133880" cy="1338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671382" y="3612013"/>
                <a:ext cx="133880" cy="1338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182551" y="2892300"/>
                <a:ext cx="134508" cy="1338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067002" y="2941773"/>
                <a:ext cx="365606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A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522819" y="2941773"/>
                <a:ext cx="349810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829223" y="3661930"/>
                <a:ext cx="346322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C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286679" y="2621409"/>
                <a:ext cx="372959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D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955278" y="1687559"/>
                <a:ext cx="331735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E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545795" y="960574"/>
                <a:ext cx="322380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F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860038" y="1954554"/>
                <a:ext cx="378032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G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350762" y="3480138"/>
                <a:ext cx="375495" cy="38384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 defTabSz="1219140"/>
                <a:r>
                  <a:rPr lang="en-US" sz="2700" dirty="0">
                    <a:solidFill>
                      <a:prstClr val="black"/>
                    </a:solidFill>
                    <a:latin typeface="Calibri"/>
                  </a:rPr>
                  <a:t>H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508479" y="1530512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2173" y="2784932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1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26829" y="2150370"/>
              <a:ext cx="241978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10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52600" y="3292792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88162" y="2326922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16854" y="2628748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4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0029" y="3308215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27642" y="3054301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>
                  <a:solidFill>
                    <a:prstClr val="black"/>
                  </a:solidFill>
                  <a:latin typeface="Calibri"/>
                </a:rPr>
                <a:t>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26135" y="1579423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4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20608" y="2318132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3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34247" y="1971830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3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92434" y="3767472"/>
              <a:ext cx="155223" cy="209368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3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5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643616"/>
              </p:ext>
            </p:extLst>
          </p:nvPr>
        </p:nvGraphicFramePr>
        <p:xfrm>
          <a:off x="5080000" y="2237214"/>
          <a:ext cx="1333150" cy="3479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5"/>
                <a:gridCol w="666575"/>
              </a:tblGrid>
              <a:tr h="683788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A’s Cost</a:t>
                      </a: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A’s Next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567075"/>
              </p:ext>
            </p:extLst>
          </p:nvPr>
        </p:nvGraphicFramePr>
        <p:xfrm>
          <a:off x="584999" y="2238248"/>
          <a:ext cx="2056605" cy="347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311"/>
                <a:gridCol w="674647"/>
                <a:gridCol w="674647"/>
              </a:tblGrid>
              <a:tr h="67462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 says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 says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4" name="Straight Arrow Connector 53"/>
          <p:cNvCxnSpPr/>
          <p:nvPr/>
        </p:nvCxnSpPr>
        <p:spPr>
          <a:xfrm>
            <a:off x="2743200" y="373380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876331"/>
              </p:ext>
            </p:extLst>
          </p:nvPr>
        </p:nvGraphicFramePr>
        <p:xfrm>
          <a:off x="3149600" y="2238248"/>
          <a:ext cx="1349294" cy="347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647"/>
                <a:gridCol w="674647"/>
              </a:tblGrid>
              <a:tr h="67462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   +4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 +10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50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21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192" marB="1219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5" name="Straight Arrow Connector 54"/>
          <p:cNvCxnSpPr/>
          <p:nvPr/>
        </p:nvCxnSpPr>
        <p:spPr>
          <a:xfrm>
            <a:off x="4673600" y="373380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63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TEAm</a:t>
            </a:r>
            <a:r>
              <a:rPr lang="en-US" dirty="0" smtClean="0"/>
              <a:t> competition</a:t>
            </a:r>
            <a:endParaRPr lang="en-US" dirty="0"/>
          </a:p>
        </p:txBody>
      </p:sp>
      <p:pic>
        <p:nvPicPr>
          <p:cNvPr id="6146" name="Picture 2" descr="http://fullyfeline.com/wp-content/uploads/2012/11/winking-kit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792" y="1762680"/>
            <a:ext cx="5838825" cy="379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5231" y="2500922"/>
            <a:ext cx="45251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Form groups of </a:t>
            </a:r>
            <a:r>
              <a:rPr lang="en-US" sz="2400" dirty="0" smtClean="0"/>
              <a:t>~3 </a:t>
            </a:r>
            <a:r>
              <a:rPr lang="en-US" sz="2400" dirty="0" smtClean="0"/>
              <a:t>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Each group shares one sheet of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 looking up answers!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16 </a:t>
            </a:r>
            <a:r>
              <a:rPr lang="en-US" sz="2400" dirty="0" smtClean="0"/>
              <a:t>questions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Winning team gets prizes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085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are the three non-overlapping 802.11 channels supported by most wireless devices?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334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half of the quarter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81723" y="1774092"/>
            <a:ext cx="8972062" cy="31085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Network layers &amp; encapsulation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Types of addresses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Ports and sockets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TCP vs. UDP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Sliding window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Analysis 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Error 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Projects 0 </a:t>
            </a:r>
            <a:r>
              <a:rPr lang="en-US" sz="2800" dirty="0" smtClean="0"/>
              <a:t>and 1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See midterm review slides for more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636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short-lived, text-based alternative to the World Wide Web was invented in 1991, and was named after the University of Minnesota mascot?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883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was the first video game console with a built-in modem?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883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 most organizations, a class A network, with 16 million addresses is too big, and a class C network, with 256 addresses is too small. A class B network, with 65536 addresses is just right</a:t>
            </a:r>
            <a:r>
              <a:rPr lang="en-US" sz="3200" dirty="0" smtClean="0"/>
              <a:t>. What is the name for this problem?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883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the nearest second, what is the RTT for a laser pulse from the Earth to the Moon and back?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883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does HTTP Status 418 mean? It was </a:t>
            </a:r>
            <a:r>
              <a:rPr lang="en-US" sz="3200" dirty="0"/>
              <a:t>developed for the </a:t>
            </a:r>
            <a:r>
              <a:rPr lang="en-US" sz="3200" dirty="0" smtClean="0"/>
              <a:t>facetious “</a:t>
            </a:r>
            <a:r>
              <a:rPr lang="en-US" sz="3200" dirty="0"/>
              <a:t>Hyper Text Coffee Pot Control </a:t>
            </a:r>
            <a:r>
              <a:rPr lang="en-US" sz="3200" dirty="0" smtClean="0"/>
              <a:t>Protocol,” but never implemented.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883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7 through 16: abbreviations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sz="3600" dirty="0" smtClean="0"/>
              <a:t> URL</a:t>
            </a:r>
            <a:endParaRPr lang="en-US" sz="3600" dirty="0"/>
          </a:p>
          <a:p>
            <a:pPr marL="514350" indent="-514350">
              <a:buFont typeface="+mj-lt"/>
              <a:buAutoNum type="arabicPeriod" startAt="7"/>
            </a:pPr>
            <a:r>
              <a:rPr lang="en-US" sz="3600" dirty="0" smtClean="0"/>
              <a:t> UDP</a:t>
            </a:r>
            <a:endParaRPr lang="en-US" sz="3600" dirty="0"/>
          </a:p>
          <a:p>
            <a:pPr marL="514350" indent="-514350">
              <a:buFont typeface="+mj-lt"/>
              <a:buAutoNum type="arabicPeriod" startAt="7"/>
            </a:pPr>
            <a:r>
              <a:rPr lang="en-US" sz="3600" dirty="0" smtClean="0"/>
              <a:t> RFC</a:t>
            </a:r>
            <a:endParaRPr lang="en-US" sz="3600" dirty="0"/>
          </a:p>
          <a:p>
            <a:pPr marL="514350" indent="-514350">
              <a:buFont typeface="+mj-lt"/>
              <a:buAutoNum type="arabicPeriod" startAt="7"/>
            </a:pPr>
            <a:r>
              <a:rPr lang="en-US" sz="3600" dirty="0" smtClean="0"/>
              <a:t> CRC</a:t>
            </a:r>
            <a:endParaRPr lang="en-US" sz="3600" dirty="0"/>
          </a:p>
          <a:p>
            <a:pPr marL="514350" indent="-514350">
              <a:buFont typeface="+mj-lt"/>
              <a:buAutoNum type="arabicPeriod" startAt="7"/>
            </a:pPr>
            <a:r>
              <a:rPr lang="en-US" sz="3600" dirty="0" smtClean="0"/>
              <a:t> DHCP</a:t>
            </a:r>
            <a:endParaRPr lang="en-US" sz="3600" dirty="0"/>
          </a:p>
          <a:p>
            <a:pPr marL="514350" indent="-514350">
              <a:buFont typeface="+mj-lt"/>
              <a:buAutoNum type="arabicPeriod" startAt="7"/>
            </a:pPr>
            <a:r>
              <a:rPr lang="en-US" sz="3600" dirty="0" smtClean="0"/>
              <a:t> WEP</a:t>
            </a:r>
            <a:endParaRPr lang="en-US" sz="3600" dirty="0"/>
          </a:p>
          <a:p>
            <a:pPr marL="514350" indent="-514350">
              <a:buFont typeface="+mj-lt"/>
              <a:buAutoNum type="arabicPeriod" startAt="7"/>
            </a:pPr>
            <a:r>
              <a:rPr lang="en-US" sz="3600" dirty="0" smtClean="0"/>
              <a:t> WPA</a:t>
            </a:r>
            <a:endParaRPr lang="en-US" sz="3600" dirty="0"/>
          </a:p>
          <a:p>
            <a:pPr marL="514350" indent="-514350">
              <a:buFont typeface="+mj-lt"/>
              <a:buAutoNum type="arabicPeriod" startAt="7"/>
            </a:pPr>
            <a:r>
              <a:rPr lang="en-US" sz="3600" dirty="0" smtClean="0"/>
              <a:t> ICMP</a:t>
            </a:r>
            <a:endParaRPr lang="en-US" sz="3600" dirty="0"/>
          </a:p>
          <a:p>
            <a:pPr marL="514350" indent="-514350">
              <a:buFont typeface="+mj-lt"/>
              <a:buAutoNum type="arabicPeriod" startAt="7"/>
            </a:pPr>
            <a:r>
              <a:rPr lang="en-US" sz="3600" dirty="0" smtClean="0"/>
              <a:t> DSL</a:t>
            </a:r>
            <a:endParaRPr lang="en-US" sz="3600" dirty="0"/>
          </a:p>
          <a:p>
            <a:pPr marL="514350" indent="-514350">
              <a:buFont typeface="+mj-lt"/>
              <a:buAutoNum type="arabicPeriod" startAt="7"/>
            </a:pPr>
            <a:r>
              <a:rPr lang="en-US" sz="3600" dirty="0" smtClean="0"/>
              <a:t> RSA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3883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Switch papers with another team to do scoring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685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526" y="3208867"/>
            <a:ext cx="10131425" cy="3649133"/>
          </a:xfrm>
        </p:spPr>
        <p:txBody>
          <a:bodyPr numCol="2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1, 6, and 11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Gopher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Dreamcast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Three Bears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3s (actually ~2.56s)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I’m a Teapot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Uniform Resource Locator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User Datagram Protocol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Request for Comments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Cyclic Redundancy Check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Dynamic Host Configuration Protocol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Wired Equivalent Privacy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Wi-Fi Protected Access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Internet Control Message Protocol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Digital Subscriber 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Rivest</a:t>
            </a:r>
            <a:r>
              <a:rPr lang="en-US" sz="2400" dirty="0" smtClean="0"/>
              <a:t>, Shamir, </a:t>
            </a:r>
            <a:r>
              <a:rPr lang="en-US" sz="2400" dirty="0" err="1" smtClean="0"/>
              <a:t>Adleman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793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How </a:t>
            </a:r>
            <a:r>
              <a:rPr lang="en-US" sz="2400" dirty="0"/>
              <a:t>do you catch an ether </a:t>
            </a:r>
            <a:r>
              <a:rPr lang="en-US" sz="2400" dirty="0" smtClean="0"/>
              <a:t>bunny?</a:t>
            </a:r>
          </a:p>
          <a:p>
            <a:pPr lvl="1"/>
            <a:r>
              <a:rPr lang="en-US" sz="2200" dirty="0" smtClean="0"/>
              <a:t>With an ether net!</a:t>
            </a:r>
          </a:p>
          <a:p>
            <a:r>
              <a:rPr lang="en-US" sz="2400" dirty="0" smtClean="0"/>
              <a:t>What </a:t>
            </a:r>
            <a:r>
              <a:rPr lang="en-US" sz="2400" dirty="0"/>
              <a:t>did the ARP request order at McDonald's</a:t>
            </a:r>
            <a:r>
              <a:rPr lang="en-US" sz="2400" dirty="0" smtClean="0"/>
              <a:t>?</a:t>
            </a:r>
          </a:p>
          <a:p>
            <a:pPr lvl="1"/>
            <a:r>
              <a:rPr lang="en-US" sz="2200" dirty="0" smtClean="0"/>
              <a:t>A </a:t>
            </a:r>
            <a:r>
              <a:rPr lang="en-US" sz="2200" dirty="0"/>
              <a:t>big MAC</a:t>
            </a:r>
          </a:p>
          <a:p>
            <a:r>
              <a:rPr lang="en-US" sz="2400" dirty="0"/>
              <a:t>HTTP Error 413: That’s what she said</a:t>
            </a:r>
          </a:p>
          <a:p>
            <a:r>
              <a:rPr lang="en-US" sz="2400" dirty="0" smtClean="0"/>
              <a:t>Why </a:t>
            </a:r>
            <a:r>
              <a:rPr lang="en-US" sz="2400" dirty="0"/>
              <a:t>did the IPv4 addresses take a nap</a:t>
            </a:r>
            <a:r>
              <a:rPr lang="en-US" sz="2400" dirty="0" smtClean="0"/>
              <a:t>?</a:t>
            </a:r>
          </a:p>
          <a:p>
            <a:pPr lvl="1"/>
            <a:r>
              <a:rPr lang="en-US" sz="2200" dirty="0" smtClean="0"/>
              <a:t>They </a:t>
            </a:r>
            <a:r>
              <a:rPr lang="en-US" sz="2200" dirty="0"/>
              <a:t>were exhausted!</a:t>
            </a:r>
          </a:p>
          <a:p>
            <a:r>
              <a:rPr lang="en-US" sz="2400" dirty="0"/>
              <a:t>I'd tell you a joke about CIDR, but you're too classy.</a:t>
            </a:r>
          </a:p>
        </p:txBody>
      </p:sp>
    </p:spTree>
    <p:extLst>
      <p:ext uri="{BB962C8B-B14F-4D97-AF65-F5344CB8AC3E}">
        <p14:creationId xmlns:p14="http://schemas.microsoft.com/office/powerpoint/2010/main" val="16403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461: More cool network stuff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8" y="2142067"/>
            <a:ext cx="10131425" cy="364913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Learn how distributed systems work</a:t>
            </a:r>
          </a:p>
          <a:p>
            <a:pPr lvl="1"/>
            <a:r>
              <a:rPr lang="en-US" sz="2000" dirty="0" smtClean="0"/>
              <a:t>Last year’s CSE 552 is online:</a:t>
            </a:r>
          </a:p>
          <a:p>
            <a:pPr lvl="1"/>
            <a:r>
              <a:rPr lang="en-US" sz="2000" dirty="0"/>
              <a:t>http://courses.cs.washington.edu/courses/csep552/13sp/</a:t>
            </a:r>
            <a:endParaRPr lang="en-US" sz="2000" dirty="0" smtClean="0"/>
          </a:p>
          <a:p>
            <a:pPr lvl="1"/>
            <a:r>
              <a:rPr lang="en-US" sz="2000" dirty="0">
                <a:hlinkClick r:id="rId2"/>
              </a:rPr>
              <a:t>http://courses.cs.washington.edu/courses/csep552/13sp/video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lvl="1"/>
            <a:r>
              <a:rPr lang="en-US" sz="2000" dirty="0" err="1" smtClean="0"/>
              <a:t>BitTorrent</a:t>
            </a:r>
            <a:r>
              <a:rPr lang="en-US" sz="2000" dirty="0" smtClean="0"/>
              <a:t> is a really cool protocol; look it up!</a:t>
            </a:r>
          </a:p>
          <a:p>
            <a:r>
              <a:rPr lang="en-US" sz="2000" dirty="0" smtClean="0"/>
              <a:t>Build a wireless sensor network</a:t>
            </a:r>
          </a:p>
          <a:p>
            <a:pPr lvl="1"/>
            <a:r>
              <a:rPr lang="en-US" sz="2000" dirty="0" smtClean="0"/>
              <a:t>This </a:t>
            </a:r>
            <a:r>
              <a:rPr lang="en-US" sz="2000" dirty="0"/>
              <a:t>book is pretty good: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shop.oreilly.com/product/9780596807740.do</a:t>
            </a:r>
          </a:p>
        </p:txBody>
      </p:sp>
      <p:pic>
        <p:nvPicPr>
          <p:cNvPr id="5" name="Picture 2" descr="http://1389blog.com/pix/cat-at-laptop-2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660" y="1776185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73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access control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5300783" cy="3649133"/>
          </a:xfrm>
        </p:spPr>
        <p:txBody>
          <a:bodyPr>
            <a:noAutofit/>
          </a:bodyPr>
          <a:lstStyle/>
          <a:p>
            <a:r>
              <a:rPr lang="en-US" sz="2400" dirty="0" smtClean="0"/>
              <a:t>Pure ALOHA Protocol</a:t>
            </a:r>
          </a:p>
          <a:p>
            <a:pPr lvl="1"/>
            <a:r>
              <a:rPr lang="en-US" sz="2400" dirty="0" smtClean="0"/>
              <a:t>Used random access (collisions inevitable but traffic infrequent)</a:t>
            </a:r>
          </a:p>
          <a:p>
            <a:pPr lvl="1"/>
            <a:r>
              <a:rPr lang="en-US" sz="2400" dirty="0" smtClean="0"/>
              <a:t>Central station rebroadcasts received frames</a:t>
            </a:r>
          </a:p>
          <a:p>
            <a:pPr lvl="1"/>
            <a:r>
              <a:rPr lang="en-US" sz="2400" dirty="0" smtClean="0"/>
              <a:t>Frames with bad checksums are thrown away</a:t>
            </a:r>
          </a:p>
          <a:p>
            <a:pPr lvl="1"/>
            <a:r>
              <a:rPr lang="en-US" sz="2400" dirty="0" smtClean="0"/>
              <a:t>If you don’t hear your frame, wait a random amount of time and try again</a:t>
            </a:r>
          </a:p>
        </p:txBody>
      </p:sp>
      <p:pic>
        <p:nvPicPr>
          <p:cNvPr id="4098" name="Picture 2" descr="http://www.mathcs.emory.edu/~cheung/Courses/558/Syllabus/00/CSMA/FIGS/aloha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995" y="1761099"/>
            <a:ext cx="5863196" cy="316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34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461: More cool network stuff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8" y="2142067"/>
            <a:ext cx="8091260" cy="364913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Learn about network security</a:t>
            </a:r>
          </a:p>
          <a:p>
            <a:pPr lvl="1"/>
            <a:r>
              <a:rPr lang="en-US" sz="2000" dirty="0" smtClean="0"/>
              <a:t>Penetration testing for fun and profit!</a:t>
            </a:r>
          </a:p>
          <a:p>
            <a:r>
              <a:rPr lang="en-US" sz="2000" dirty="0" smtClean="0"/>
              <a:t>Learn game networking! Excellent talk about networking in </a:t>
            </a:r>
            <a:r>
              <a:rPr lang="en-US" sz="2000" dirty="0" err="1" smtClean="0"/>
              <a:t>FPSes</a:t>
            </a:r>
            <a:r>
              <a:rPr lang="en-US" sz="2000" dirty="0" smtClean="0"/>
              <a:t> by network programmer of HALO Reach:</a:t>
            </a:r>
          </a:p>
          <a:p>
            <a:pPr lvl="1"/>
            <a:r>
              <a:rPr lang="en-US" sz="2000" dirty="0" smtClean="0">
                <a:hlinkClick r:id="rId2"/>
              </a:rPr>
              <a:t>http://www.gdcvault.com/play/1014345/I-Shot-You-First-Networking</a:t>
            </a:r>
            <a:endParaRPr lang="en-US" sz="2000" dirty="0" smtClean="0"/>
          </a:p>
          <a:p>
            <a:r>
              <a:rPr lang="en-US" sz="2000" dirty="0" smtClean="0"/>
              <a:t>Reverse-engineer your wireless devices:</a:t>
            </a:r>
          </a:p>
          <a:p>
            <a:pPr lvl="1"/>
            <a:r>
              <a:rPr lang="en-US" sz="2000" dirty="0" smtClean="0"/>
              <a:t>Capture all the packets!</a:t>
            </a:r>
            <a:endParaRPr lang="en-US" sz="2000" dirty="0"/>
          </a:p>
        </p:txBody>
      </p:sp>
      <p:pic>
        <p:nvPicPr>
          <p:cNvPr id="6" name="Picture 2" descr="http://1389blog.com/pix/cat-at-laptop-2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660" y="1776185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0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93" y="1676398"/>
            <a:ext cx="28575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88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</a:t>
            </a:r>
            <a:r>
              <a:rPr lang="en-US" dirty="0" smtClean="0"/>
              <a:t>control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41729"/>
            <a:ext cx="10131425" cy="36491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Slotted ALOHA Protocol</a:t>
            </a:r>
          </a:p>
          <a:p>
            <a:pPr lvl="1"/>
            <a:r>
              <a:rPr lang="en-US" sz="2800" dirty="0" smtClean="0"/>
              <a:t>Time is divided into discrete “slots”</a:t>
            </a:r>
          </a:p>
          <a:p>
            <a:pPr lvl="1"/>
            <a:r>
              <a:rPr lang="en-US" sz="2800" dirty="0" smtClean="0"/>
              <a:t>You have to wait until the beginning of a new slot to transmit</a:t>
            </a:r>
          </a:p>
          <a:p>
            <a:pPr lvl="1"/>
            <a:r>
              <a:rPr lang="en-US" sz="2800" dirty="0" smtClean="0"/>
              <a:t>Decreases likelihood of collisions, but they’ll still </a:t>
            </a:r>
            <a:r>
              <a:rPr lang="en-US" sz="2800" dirty="0" smtClean="0"/>
              <a:t>happen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43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 sense multiple access with collision detection (CSMA/cd)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Nodes detect traffic on the line and wait to transmit until it’s clear</a:t>
            </a:r>
          </a:p>
          <a:p>
            <a:r>
              <a:rPr lang="en-US" sz="2800" dirty="0" smtClean="0"/>
              <a:t>Collisions are detected, and a random amount of time is waited before a retransmit</a:t>
            </a:r>
          </a:p>
          <a:p>
            <a:r>
              <a:rPr lang="en-US" sz="2800" b="1" dirty="0" smtClean="0"/>
              <a:t>Bonus question</a:t>
            </a:r>
            <a:r>
              <a:rPr lang="en-US" sz="2800" dirty="0" smtClean="0"/>
              <a:t>: Why </a:t>
            </a:r>
            <a:r>
              <a:rPr lang="en-US" sz="2800" dirty="0" smtClean="0"/>
              <a:t>doesn’t Ethernet use this anymore?</a:t>
            </a:r>
          </a:p>
          <a:p>
            <a:pPr lvl="1"/>
            <a:r>
              <a:rPr lang="en-US" sz="2800" dirty="0" smtClean="0"/>
              <a:t>Hosts can communicate directly with Ethernet switches, </a:t>
            </a:r>
            <a:r>
              <a:rPr lang="en-US" sz="2800" dirty="0" smtClean="0"/>
              <a:t>completely avoiding </a:t>
            </a:r>
            <a:r>
              <a:rPr lang="en-US" sz="2800" dirty="0" smtClean="0"/>
              <a:t>collisions.</a:t>
            </a:r>
          </a:p>
        </p:txBody>
      </p:sp>
    </p:spTree>
    <p:extLst>
      <p:ext uri="{BB962C8B-B14F-4D97-AF65-F5344CB8AC3E}">
        <p14:creationId xmlns:p14="http://schemas.microsoft.com/office/powerpoint/2010/main" val="209638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6318165" cy="1456267"/>
          </a:xfrm>
        </p:spPr>
        <p:txBody>
          <a:bodyPr/>
          <a:lstStyle/>
          <a:p>
            <a:r>
              <a:rPr lang="en-US" dirty="0" smtClean="0"/>
              <a:t>Binary exponential </a:t>
            </a:r>
            <a:r>
              <a:rPr lang="en-US" dirty="0" err="1" smtClean="0"/>
              <a:t>backoff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6221957" cy="36491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Wait a random </a:t>
            </a:r>
            <a:r>
              <a:rPr lang="en-US" sz="2800" dirty="0" smtClean="0"/>
              <a:t>number of </a:t>
            </a:r>
            <a:r>
              <a:rPr lang="en-US" sz="2800" dirty="0" smtClean="0"/>
              <a:t>slots between </a:t>
            </a:r>
            <a:r>
              <a:rPr lang="en-US" sz="2800" dirty="0"/>
              <a:t>0</a:t>
            </a:r>
            <a:r>
              <a:rPr lang="en-US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i="1" dirty="0" smtClean="0"/>
              <a:t>n</a:t>
            </a:r>
          </a:p>
          <a:p>
            <a:r>
              <a:rPr lang="en-US" sz="2800" i="1" dirty="0" smtClean="0"/>
              <a:t>n</a:t>
            </a:r>
            <a:r>
              <a:rPr lang="en-US" sz="2800" dirty="0" smtClean="0"/>
              <a:t> starts at 1 and doubles each time there’s a collision</a:t>
            </a:r>
          </a:p>
          <a:p>
            <a:endParaRPr lang="en-US" sz="28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206" y="1082014"/>
            <a:ext cx="47625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58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(802.11) Multiple acces</a:t>
            </a:r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802.11 (wireless) nodes use CSMA/CA (Collision Avoidance), which listens </a:t>
            </a:r>
            <a:r>
              <a:rPr lang="en-US" sz="2800" dirty="0" smtClean="0"/>
              <a:t>for a signal and holds off on transmitting until there is no traffic</a:t>
            </a:r>
          </a:p>
          <a:p>
            <a:r>
              <a:rPr lang="en-US" sz="2800" b="1" dirty="0" smtClean="0"/>
              <a:t>Bonus question</a:t>
            </a:r>
            <a:r>
              <a:rPr lang="en-US" sz="2800" dirty="0" smtClean="0"/>
              <a:t>: why does 802.11 use </a:t>
            </a:r>
            <a:r>
              <a:rPr lang="en-US" sz="2800" dirty="0" smtClean="0"/>
              <a:t>a variable </a:t>
            </a:r>
            <a:r>
              <a:rPr lang="en-US" sz="2800" dirty="0" smtClean="0"/>
              <a:t>bitrate, while Ethernet’s </a:t>
            </a:r>
            <a:r>
              <a:rPr lang="en-US" sz="2800" dirty="0" smtClean="0"/>
              <a:t>bitrate is constant once </a:t>
            </a:r>
            <a:r>
              <a:rPr lang="en-US" sz="2800" dirty="0" smtClean="0"/>
              <a:t>configured?</a:t>
            </a:r>
          </a:p>
          <a:p>
            <a:pPr lvl="1"/>
            <a:r>
              <a:rPr lang="en-US" sz="2600" dirty="0" smtClean="0"/>
              <a:t>802.11’s maximum bitrate can change easily; Ethernet’s cannot.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2988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1445</TotalTime>
  <Words>2438</Words>
  <Application>Microsoft Macintosh PowerPoint</Application>
  <PresentationFormat>Custom</PresentationFormat>
  <Paragraphs>660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Celestial</vt:lpstr>
      <vt:lpstr>Office Theme</vt:lpstr>
      <vt:lpstr>CSE 461</vt:lpstr>
      <vt:lpstr>Help yourself to snacks</vt:lpstr>
      <vt:lpstr>Final overview</vt:lpstr>
      <vt:lpstr>First half of the quarter</vt:lpstr>
      <vt:lpstr>Medium access control (1)</vt:lpstr>
      <vt:lpstr>Medium access control (2)</vt:lpstr>
      <vt:lpstr>Carrier sense multiple access with collision detection (CSMA/cd)</vt:lpstr>
      <vt:lpstr>Binary exponential backoff</vt:lpstr>
      <vt:lpstr>Wireless (802.11) Multiple access</vt:lpstr>
      <vt:lpstr>Hidden terminal problem</vt:lpstr>
      <vt:lpstr>Token ring networks</vt:lpstr>
      <vt:lpstr>LAN hubs and switches</vt:lpstr>
      <vt:lpstr>LAN BRidging</vt:lpstr>
      <vt:lpstr>Spanning tree algorithm</vt:lpstr>
      <vt:lpstr>Spanning tree poem: “Algorhyme”</vt:lpstr>
      <vt:lpstr>RFID</vt:lpstr>
      <vt:lpstr>Routing basics</vt:lpstr>
      <vt:lpstr>Distance Vector algorithm</vt:lpstr>
      <vt:lpstr>Link-state algorithm</vt:lpstr>
      <vt:lpstr>Border Gateway Protocol (BGP)</vt:lpstr>
      <vt:lpstr>Classless inter-domain routing (CIDR)</vt:lpstr>
      <vt:lpstr>Getting Addresses with Arp and dhcP</vt:lpstr>
      <vt:lpstr>Network address translation (NAT)</vt:lpstr>
      <vt:lpstr>Project 2: http and TCp</vt:lpstr>
      <vt:lpstr>Project 3: TOR61</vt:lpstr>
      <vt:lpstr>Project 4: Bitcoins</vt:lpstr>
      <vt:lpstr>Network-related Story time</vt:lpstr>
      <vt:lpstr>Sample problem: CIDR</vt:lpstr>
      <vt:lpstr>Sample problem: CIDR (solution)</vt:lpstr>
      <vt:lpstr>Sample problem: CIDR</vt:lpstr>
      <vt:lpstr>Sample problem: CIDR (solution)</vt:lpstr>
      <vt:lpstr>Sample problem: distance-vector routing</vt:lpstr>
      <vt:lpstr>Problem</vt:lpstr>
      <vt:lpstr>Step 1</vt:lpstr>
      <vt:lpstr>Step 2</vt:lpstr>
      <vt:lpstr>Step 3</vt:lpstr>
      <vt:lpstr>Step 4</vt:lpstr>
      <vt:lpstr>TEAm competition</vt:lpstr>
      <vt:lpstr>Question 1</vt:lpstr>
      <vt:lpstr>Question 2</vt:lpstr>
      <vt:lpstr>Question 3</vt:lpstr>
      <vt:lpstr>Question 4</vt:lpstr>
      <vt:lpstr>Question 5</vt:lpstr>
      <vt:lpstr>Question 6</vt:lpstr>
      <vt:lpstr>Questions 7 through 16: abbreviations</vt:lpstr>
      <vt:lpstr>Finished!</vt:lpstr>
      <vt:lpstr>Answers</vt:lpstr>
      <vt:lpstr>Jokes</vt:lpstr>
      <vt:lpstr>Beyond 461: More cool network stuff (1)</vt:lpstr>
      <vt:lpstr>Beyond 461: More cool network stuff (2)</vt:lpstr>
      <vt:lpstr>Any questions?</vt:lpstr>
    </vt:vector>
  </TitlesOfParts>
  <Company>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461</dc:title>
  <dc:creator>Nathaniel Guy</dc:creator>
  <cp:lastModifiedBy>Nathaniel Guy</cp:lastModifiedBy>
  <cp:revision>143</cp:revision>
  <dcterms:created xsi:type="dcterms:W3CDTF">2014-01-31T22:15:05Z</dcterms:created>
  <dcterms:modified xsi:type="dcterms:W3CDTF">2014-03-14T23:17:26Z</dcterms:modified>
</cp:coreProperties>
</file>